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embeddedFontLst>
    <p:embeddedFont>
      <p:font typeface="Architects Daughter"/>
      <p:regular r:id="rId14"/>
    </p:embeddedFont>
    <p:embeddedFont>
      <p:font typeface="Gloria Hallelujah"/>
      <p:regular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GloriaHallelujah-regular.fntdata"/><Relationship Id="rId14" Type="http://schemas.openxmlformats.org/officeDocument/2006/relationships/font" Target="fonts/ArchitectsDaughter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5- Students read and annotate as they go.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5479" y="871325"/>
            <a:ext cx="5700449" cy="4272174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/>
          <p:nvPr/>
        </p:nvSpPr>
        <p:spPr>
          <a:xfrm>
            <a:off x="359900" y="329900"/>
            <a:ext cx="3880200" cy="20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>
                <a:latin typeface="Architects Daughter"/>
                <a:ea typeface="Architects Daughter"/>
                <a:cs typeface="Architects Daughter"/>
                <a:sym typeface="Architects Daughter"/>
              </a:rPr>
              <a:t>Writer’s Workshop </a:t>
            </a:r>
          </a:p>
        </p:txBody>
      </p:sp>
      <p:sp>
        <p:nvSpPr>
          <p:cNvPr id="56" name="Shape 56"/>
          <p:cNvSpPr txBox="1"/>
          <p:nvPr/>
        </p:nvSpPr>
        <p:spPr>
          <a:xfrm>
            <a:off x="660700" y="2776325"/>
            <a:ext cx="2446500" cy="13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i="1" lang="en"/>
              <a:t>Here we use pen and paper to push our writing skills!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600" y="431528"/>
            <a:ext cx="4626875" cy="41641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/>
          <p:nvPr/>
        </p:nvSpPr>
        <p:spPr>
          <a:xfrm>
            <a:off x="5421200" y="556775"/>
            <a:ext cx="3358200" cy="42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We are going to write a </a:t>
            </a:r>
            <a:r>
              <a:rPr lang="en"/>
              <a:t>FRANKENSTEIN</a:t>
            </a:r>
            <a:r>
              <a:rPr lang="en"/>
              <a:t> TEXT. </a:t>
            </a:r>
            <a:br>
              <a:rPr lang="en"/>
            </a:br>
            <a:br>
              <a:rPr lang="en"/>
            </a:br>
            <a:r>
              <a:rPr lang="en"/>
              <a:t>Like </a:t>
            </a:r>
            <a:r>
              <a:rPr lang="en"/>
              <a:t>Frankenstein</a:t>
            </a:r>
            <a:r>
              <a:rPr lang="en"/>
              <a:t>, who was made up of random body parts, your story will be made up of random </a:t>
            </a:r>
            <a:r>
              <a:rPr lang="en"/>
              <a:t>contributors</a:t>
            </a:r>
            <a:r>
              <a:rPr lang="en"/>
              <a:t>.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You will have 5 minutes to start a story and write the orientation. </a:t>
            </a:r>
            <a:br>
              <a:rPr lang="en"/>
            </a:br>
            <a:br>
              <a:rPr lang="en"/>
            </a:br>
            <a:r>
              <a:rPr lang="en"/>
              <a:t>You’ll then swap and the next person will add the next paragraph. </a:t>
            </a:r>
            <a:br>
              <a:rPr lang="en"/>
            </a:br>
            <a:br>
              <a:rPr lang="en"/>
            </a:br>
            <a:r>
              <a:rPr lang="en">
                <a:solidFill>
                  <a:schemeClr val="dk1"/>
                </a:solidFill>
              </a:rPr>
              <a:t>You’ll then swap and the next person will add the next paragraph. </a:t>
            </a:r>
            <a:br>
              <a:rPr lang="en">
                <a:solidFill>
                  <a:schemeClr val="dk1"/>
                </a:solidFill>
              </a:rPr>
            </a:b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You’ll then swap and the next person will add the next paragraph.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2775" y="0"/>
            <a:ext cx="5143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/>
          <p:nvPr/>
        </p:nvSpPr>
        <p:spPr>
          <a:xfrm>
            <a:off x="404025" y="620650"/>
            <a:ext cx="3709800" cy="35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7200">
                <a:latin typeface="Gloria Hallelujah"/>
                <a:ea typeface="Gloria Hallelujah"/>
                <a:cs typeface="Gloria Hallelujah"/>
                <a:sym typeface="Gloria Hallelujah"/>
              </a:rPr>
              <a:t>It’s writing time!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3353" y="1126875"/>
            <a:ext cx="2359624" cy="2251228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/>
          <p:nvPr/>
        </p:nvSpPr>
        <p:spPr>
          <a:xfrm>
            <a:off x="255375" y="255525"/>
            <a:ext cx="4172700" cy="45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Person 1: SET THE SCENE</a:t>
            </a:r>
            <a:br>
              <a:rPr lang="en"/>
            </a:br>
            <a:r>
              <a:rPr lang="en"/>
              <a:t>Introduce your protagonist (main character), who they are, what they look like and what they are doing.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B7B7B7"/>
                </a:solidFill>
              </a:rPr>
              <a:t>Person 2: CREATE TENSION</a:t>
            </a:r>
            <a:br>
              <a:rPr lang="en">
                <a:solidFill>
                  <a:srgbClr val="B7B7B7"/>
                </a:solidFill>
              </a:rPr>
            </a:br>
            <a:r>
              <a:rPr lang="en">
                <a:solidFill>
                  <a:srgbClr val="B7B7B7"/>
                </a:solidFill>
              </a:rPr>
              <a:t>Introduce your antagonist (evil character), who they are, what they look like and their interaction with the protagonist. </a:t>
            </a:r>
            <a:br>
              <a:rPr lang="en">
                <a:solidFill>
                  <a:srgbClr val="B7B7B7"/>
                </a:solidFill>
              </a:rPr>
            </a:br>
            <a:br>
              <a:rPr lang="en">
                <a:solidFill>
                  <a:srgbClr val="B7B7B7"/>
                </a:solidFill>
              </a:rPr>
            </a:br>
            <a:r>
              <a:rPr lang="en">
                <a:solidFill>
                  <a:srgbClr val="B7B7B7"/>
                </a:solidFill>
              </a:rPr>
              <a:t>Person 3: SOMETHING BAD HAPPENS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B7B7B7"/>
                </a:solidFill>
              </a:rPr>
              <a:t>Explain how something bad has happened and how this happened. Explain the reactions from your characters. </a:t>
            </a:r>
            <a:br>
              <a:rPr lang="en">
                <a:solidFill>
                  <a:srgbClr val="B7B7B7"/>
                </a:solidFill>
              </a:rPr>
            </a:br>
            <a:br>
              <a:rPr lang="en">
                <a:solidFill>
                  <a:srgbClr val="B7B7B7"/>
                </a:solidFill>
              </a:rPr>
            </a:br>
            <a:r>
              <a:rPr lang="en">
                <a:solidFill>
                  <a:srgbClr val="B7B7B7"/>
                </a:solidFill>
              </a:rPr>
              <a:t>Person 4: RESOLUTION</a:t>
            </a:r>
            <a:br>
              <a:rPr lang="en">
                <a:solidFill>
                  <a:srgbClr val="B7B7B7"/>
                </a:solidFill>
              </a:rPr>
            </a:br>
            <a:r>
              <a:rPr lang="en">
                <a:solidFill>
                  <a:srgbClr val="B7B7B7"/>
                </a:solidFill>
              </a:rPr>
              <a:t>Explain how this problem is resolved and the impact of the crisis.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3353" y="1126875"/>
            <a:ext cx="2359624" cy="2251228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/>
          <p:nvPr/>
        </p:nvSpPr>
        <p:spPr>
          <a:xfrm>
            <a:off x="255375" y="255525"/>
            <a:ext cx="4172700" cy="45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B7B7B7"/>
                </a:solidFill>
              </a:rPr>
              <a:t>Person 1: SET THE SCENE</a:t>
            </a:r>
            <a:br>
              <a:rPr lang="en">
                <a:solidFill>
                  <a:srgbClr val="B7B7B7"/>
                </a:solidFill>
              </a:rPr>
            </a:br>
            <a:r>
              <a:rPr lang="en">
                <a:solidFill>
                  <a:srgbClr val="B7B7B7"/>
                </a:solidFill>
              </a:rPr>
              <a:t>Introduce your protagonist (main character), who they are, what they look like and what they are doing.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Person 2: CREATE TENSION</a:t>
            </a:r>
            <a:br>
              <a:rPr lang="en"/>
            </a:br>
            <a:r>
              <a:rPr lang="en">
                <a:solidFill>
                  <a:schemeClr val="dk1"/>
                </a:solidFill>
              </a:rPr>
              <a:t>Introduce your antagonist (evil character), who they are, what they look like and their interaction with the protagonist. </a:t>
            </a:r>
            <a:br>
              <a:rPr lang="en">
                <a:solidFill>
                  <a:schemeClr val="dk1"/>
                </a:solidFill>
              </a:rPr>
            </a:b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rgbClr val="B7B7B7"/>
                </a:solidFill>
              </a:rPr>
              <a:t>Person 3: SOMETHING BAD HAPPENS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B7B7B7"/>
                </a:solidFill>
              </a:rPr>
              <a:t>Explain how something bad has happened and how this happened. Explain the reactions from your characters. </a:t>
            </a:r>
            <a:br>
              <a:rPr lang="en">
                <a:solidFill>
                  <a:srgbClr val="B7B7B7"/>
                </a:solidFill>
              </a:rPr>
            </a:br>
            <a:br>
              <a:rPr lang="en">
                <a:solidFill>
                  <a:srgbClr val="B7B7B7"/>
                </a:solidFill>
              </a:rPr>
            </a:br>
            <a:r>
              <a:rPr lang="en">
                <a:solidFill>
                  <a:srgbClr val="B7B7B7"/>
                </a:solidFill>
              </a:rPr>
              <a:t>Person 4: RESOLUTION</a:t>
            </a:r>
            <a:br>
              <a:rPr lang="en">
                <a:solidFill>
                  <a:srgbClr val="B7B7B7"/>
                </a:solidFill>
              </a:rPr>
            </a:br>
            <a:r>
              <a:rPr lang="en">
                <a:solidFill>
                  <a:srgbClr val="B7B7B7"/>
                </a:solidFill>
              </a:rPr>
              <a:t>Explain how this problem is resolved and the impact of the crisis.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3353" y="1126875"/>
            <a:ext cx="2359624" cy="2251228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/>
          <p:nvPr/>
        </p:nvSpPr>
        <p:spPr>
          <a:xfrm>
            <a:off x="244225" y="284550"/>
            <a:ext cx="4172700" cy="45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B7B7B7"/>
                </a:solidFill>
              </a:rPr>
              <a:t>Person 1: SET THE SCENE</a:t>
            </a:r>
            <a:br>
              <a:rPr lang="en">
                <a:solidFill>
                  <a:srgbClr val="B7B7B7"/>
                </a:solidFill>
              </a:rPr>
            </a:br>
            <a:r>
              <a:rPr lang="en">
                <a:solidFill>
                  <a:srgbClr val="B7B7B7"/>
                </a:solidFill>
              </a:rPr>
              <a:t>Introduce your protagonist (main character), who they are, what they look like and what they are doing.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B7B7B7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B7B7B7"/>
                </a:solidFill>
              </a:rPr>
              <a:t>Person 2: CREATE TENSION</a:t>
            </a:r>
            <a:br>
              <a:rPr lang="en">
                <a:solidFill>
                  <a:srgbClr val="B7B7B7"/>
                </a:solidFill>
              </a:rPr>
            </a:br>
            <a:r>
              <a:rPr lang="en">
                <a:solidFill>
                  <a:srgbClr val="B7B7B7"/>
                </a:solidFill>
              </a:rPr>
              <a:t>Introduce your antagonist (evil character), who they are, what they look like and their interaction with the protagonist. </a:t>
            </a:r>
            <a:br>
              <a:rPr lang="en">
                <a:solidFill>
                  <a:schemeClr val="dk1"/>
                </a:solidFill>
              </a:rPr>
            </a:b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Person 3: SOMETHING BAD HAPPENS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Explain how something bad has happened and how this happened. Explain the reactions from your characters. </a:t>
            </a:r>
            <a:br>
              <a:rPr lang="en">
                <a:solidFill>
                  <a:schemeClr val="dk1"/>
                </a:solidFill>
              </a:rPr>
            </a:b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rgbClr val="B7B7B7"/>
                </a:solidFill>
              </a:rPr>
              <a:t>Person 4: RESOLUTION</a:t>
            </a:r>
            <a:br>
              <a:rPr lang="en">
                <a:solidFill>
                  <a:srgbClr val="B7B7B7"/>
                </a:solidFill>
              </a:rPr>
            </a:br>
            <a:r>
              <a:rPr lang="en">
                <a:solidFill>
                  <a:srgbClr val="B7B7B7"/>
                </a:solidFill>
              </a:rPr>
              <a:t>Explain how this problem is resolved and the impact of the crisis.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3353" y="1126875"/>
            <a:ext cx="2359624" cy="2251228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 txBox="1"/>
          <p:nvPr/>
        </p:nvSpPr>
        <p:spPr>
          <a:xfrm>
            <a:off x="255375" y="255525"/>
            <a:ext cx="4172700" cy="45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B7B7B7"/>
                </a:solidFill>
              </a:rPr>
              <a:t>Person 1: SET THE SCENE</a:t>
            </a:r>
            <a:br>
              <a:rPr lang="en">
                <a:solidFill>
                  <a:srgbClr val="B7B7B7"/>
                </a:solidFill>
              </a:rPr>
            </a:br>
            <a:r>
              <a:rPr lang="en">
                <a:solidFill>
                  <a:srgbClr val="B7B7B7"/>
                </a:solidFill>
              </a:rPr>
              <a:t>Introduce your protagonist (main character), who they are, what they look like and what they are doing.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B7B7B7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B7B7B7"/>
                </a:solidFill>
              </a:rPr>
              <a:t>Person 2: CREATE TENSION</a:t>
            </a:r>
            <a:br>
              <a:rPr lang="en">
                <a:solidFill>
                  <a:srgbClr val="B7B7B7"/>
                </a:solidFill>
              </a:rPr>
            </a:br>
            <a:r>
              <a:rPr lang="en">
                <a:solidFill>
                  <a:srgbClr val="B7B7B7"/>
                </a:solidFill>
              </a:rPr>
              <a:t>Introduce your antagonist (evil character), who they are, what they look like and their interaction with the protagonist. </a:t>
            </a:r>
            <a:br>
              <a:rPr lang="en">
                <a:solidFill>
                  <a:srgbClr val="B7B7B7"/>
                </a:solidFill>
              </a:rPr>
            </a:br>
            <a:br>
              <a:rPr lang="en">
                <a:solidFill>
                  <a:srgbClr val="B7B7B7"/>
                </a:solidFill>
              </a:rPr>
            </a:br>
            <a:r>
              <a:rPr lang="en">
                <a:solidFill>
                  <a:srgbClr val="B7B7B7"/>
                </a:solidFill>
              </a:rPr>
              <a:t>Person 3: SOMETHING BAD HAPPENS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B7B7B7"/>
                </a:solidFill>
              </a:rPr>
              <a:t>Explain how something bad has happened and how this happened. Explain the reactions from your characters. </a:t>
            </a:r>
            <a:br>
              <a:rPr lang="en">
                <a:solidFill>
                  <a:schemeClr val="dk1"/>
                </a:solidFill>
              </a:rPr>
            </a:b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Person 4: RESOLUTION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Explain how this problem is resolved and the impact of the crisis.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9800" y="988333"/>
            <a:ext cx="4620450" cy="415517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/>
          <p:nvPr/>
        </p:nvSpPr>
        <p:spPr>
          <a:xfrm>
            <a:off x="404025" y="620650"/>
            <a:ext cx="3709800" cy="35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7200">
                <a:latin typeface="Gloria Hallelujah"/>
                <a:ea typeface="Gloria Hallelujah"/>
                <a:cs typeface="Gloria Hallelujah"/>
                <a:sym typeface="Gloria Hallelujah"/>
              </a:rPr>
              <a:t>It’s editing time!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310" y="44650"/>
            <a:ext cx="3885578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/>
          <p:nvPr/>
        </p:nvSpPr>
        <p:spPr>
          <a:xfrm>
            <a:off x="4665750" y="1561925"/>
            <a:ext cx="3591600" cy="22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Now take your </a:t>
            </a:r>
            <a:r>
              <a:rPr lang="en"/>
              <a:t>Frankenstein story and draft and edit it so that it is a quality piece of writing. </a:t>
            </a:r>
          </a:p>
          <a:p>
            <a:pPr lvl="0">
              <a:spcBef>
                <a:spcPts val="0"/>
              </a:spcBef>
              <a:buNone/>
            </a:pPr>
            <a:br>
              <a:rPr lang="en"/>
            </a:br>
            <a:r>
              <a:rPr lang="en"/>
              <a:t>Because it has had so many authors you will need to spend some time editing it!</a:t>
            </a:r>
            <a:br>
              <a:rPr lang="en"/>
            </a:br>
            <a:br>
              <a:rPr lang="en"/>
            </a:b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